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14"/>
  </p:notesMasterIdLst>
  <p:sldIdLst>
    <p:sldId id="256" r:id="rId2"/>
    <p:sldId id="290" r:id="rId3"/>
    <p:sldId id="288" r:id="rId4"/>
    <p:sldId id="287" r:id="rId5"/>
    <p:sldId id="285" r:id="rId6"/>
    <p:sldId id="293" r:id="rId7"/>
    <p:sldId id="259" r:id="rId8"/>
    <p:sldId id="291" r:id="rId9"/>
    <p:sldId id="281" r:id="rId10"/>
    <p:sldId id="282" r:id="rId11"/>
    <p:sldId id="292" r:id="rId12"/>
    <p:sldId id="295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66CC"/>
    <a:srgbClr val="00CC99"/>
    <a:srgbClr val="12366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>
        <p:scale>
          <a:sx n="68" d="100"/>
          <a:sy n="68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365EC-8E8C-4B2D-8B9F-04816A9DF67B}" type="doc">
      <dgm:prSet loTypeId="urn:microsoft.com/office/officeart/2005/8/layout/cycle6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0E4EEC0-547A-4380-AF98-C06617B1C65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контроль за выполнением договорных обязательств</a:t>
          </a:r>
          <a:endParaRPr lang="ru-RU" sz="1400" b="1" dirty="0">
            <a:solidFill>
              <a:schemeClr val="tx1"/>
            </a:solidFill>
          </a:endParaRPr>
        </a:p>
      </dgm:t>
    </dgm:pt>
    <dgm:pt modelId="{73D99CA1-659B-4EE9-A32D-D2620AD441AC}" type="parTrans" cxnId="{2158D0EC-B50E-4520-A6B2-0B123E1CDAAD}">
      <dgm:prSet/>
      <dgm:spPr/>
      <dgm:t>
        <a:bodyPr/>
        <a:lstStyle/>
        <a:p>
          <a:endParaRPr lang="ru-RU"/>
        </a:p>
      </dgm:t>
    </dgm:pt>
    <dgm:pt modelId="{D6070ABB-EC85-453F-A97E-884B68363178}" type="sibTrans" cxnId="{2158D0EC-B50E-4520-A6B2-0B123E1CDAAD}">
      <dgm:prSet/>
      <dgm:spPr/>
      <dgm:t>
        <a:bodyPr/>
        <a:lstStyle/>
        <a:p>
          <a:endParaRPr lang="ru-RU"/>
        </a:p>
      </dgm:t>
    </dgm:pt>
    <dgm:pt modelId="{22BAC6BB-5AF6-432A-BE0B-9AA057003AB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размещение продукции на складе</a:t>
          </a:r>
          <a:endParaRPr lang="ru-RU" sz="1400" b="1" dirty="0">
            <a:solidFill>
              <a:schemeClr val="tx1"/>
            </a:solidFill>
          </a:endParaRPr>
        </a:p>
      </dgm:t>
    </dgm:pt>
    <dgm:pt modelId="{A59510D5-DE28-4D33-8426-6FA1732EB079}" type="parTrans" cxnId="{6CA3230B-6711-4800-AA7B-1C603091ECFC}">
      <dgm:prSet/>
      <dgm:spPr/>
      <dgm:t>
        <a:bodyPr/>
        <a:lstStyle/>
        <a:p>
          <a:endParaRPr lang="ru-RU"/>
        </a:p>
      </dgm:t>
    </dgm:pt>
    <dgm:pt modelId="{7FCFF18B-5006-475D-8AFC-733AB9160ED2}" type="sibTrans" cxnId="{6CA3230B-6711-4800-AA7B-1C603091ECFC}">
      <dgm:prSet/>
      <dgm:spPr/>
      <dgm:t>
        <a:bodyPr/>
        <a:lstStyle/>
        <a:p>
          <a:endParaRPr lang="ru-RU"/>
        </a:p>
      </dgm:t>
    </dgm:pt>
    <dgm:pt modelId="{3E0C050C-47FB-45DE-B824-0555ECDA66B6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контроль соблюдения правил хранения товарно-материальных ценностей на склада</a:t>
          </a:r>
          <a:endParaRPr lang="ru-RU" sz="1400" b="1" dirty="0">
            <a:solidFill>
              <a:schemeClr val="tx1"/>
            </a:solidFill>
          </a:endParaRPr>
        </a:p>
      </dgm:t>
    </dgm:pt>
    <dgm:pt modelId="{94E77CCD-28FF-4873-AF4F-4F1C7D8B1FCD}" type="parTrans" cxnId="{AB43AA85-BC06-4E32-8D1A-44796B3B4080}">
      <dgm:prSet/>
      <dgm:spPr/>
      <dgm:t>
        <a:bodyPr/>
        <a:lstStyle/>
        <a:p>
          <a:endParaRPr lang="ru-RU"/>
        </a:p>
      </dgm:t>
    </dgm:pt>
    <dgm:pt modelId="{1E1CC76C-4270-481A-A85F-6864C2E586D1}" type="sibTrans" cxnId="{AB43AA85-BC06-4E32-8D1A-44796B3B4080}">
      <dgm:prSet/>
      <dgm:spPr/>
      <dgm:t>
        <a:bodyPr/>
        <a:lstStyle/>
        <a:p>
          <a:endParaRPr lang="ru-RU"/>
        </a:p>
      </dgm:t>
    </dgm:pt>
    <dgm:pt modelId="{F13CC167-230F-400B-BFB9-D342AFD4D5A4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контроль и поддержание запасов товара на складе</a:t>
          </a:r>
          <a:endParaRPr lang="ru-RU" sz="1400" b="1" dirty="0">
            <a:solidFill>
              <a:schemeClr val="tx1"/>
            </a:solidFill>
          </a:endParaRPr>
        </a:p>
      </dgm:t>
    </dgm:pt>
    <dgm:pt modelId="{9A3CE915-4ACB-4E3B-8E7C-2CE935ABF7BB}" type="parTrans" cxnId="{B7241CF1-B2DE-47BA-97E1-FB3AFB6B6C15}">
      <dgm:prSet/>
      <dgm:spPr/>
      <dgm:t>
        <a:bodyPr/>
        <a:lstStyle/>
        <a:p>
          <a:endParaRPr lang="ru-RU"/>
        </a:p>
      </dgm:t>
    </dgm:pt>
    <dgm:pt modelId="{042EAEE3-BE8E-48FC-8EBA-352CE35997CC}" type="sibTrans" cxnId="{B7241CF1-B2DE-47BA-97E1-FB3AFB6B6C15}">
      <dgm:prSet/>
      <dgm:spPr/>
      <dgm:t>
        <a:bodyPr/>
        <a:lstStyle/>
        <a:p>
          <a:endParaRPr lang="ru-RU"/>
        </a:p>
      </dgm:t>
    </dgm:pt>
    <dgm:pt modelId="{9940F69C-2DD8-456B-9863-05C198A536AF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прием товара по количеству и качеству, проверка сопроводительной документации</a:t>
          </a:r>
          <a:endParaRPr lang="ru-RU" sz="1400" b="1" dirty="0">
            <a:solidFill>
              <a:schemeClr val="tx1"/>
            </a:solidFill>
          </a:endParaRPr>
        </a:p>
      </dgm:t>
    </dgm:pt>
    <dgm:pt modelId="{A457A806-8932-4FCD-9657-4382EF26C811}" type="parTrans" cxnId="{4C2165F8-89D6-493D-8325-F878C384E417}">
      <dgm:prSet/>
      <dgm:spPr/>
      <dgm:t>
        <a:bodyPr/>
        <a:lstStyle/>
        <a:p>
          <a:endParaRPr lang="ru-RU"/>
        </a:p>
      </dgm:t>
    </dgm:pt>
    <dgm:pt modelId="{0FC09A7D-2DDB-48D3-BAF8-76881D3D081E}" type="sibTrans" cxnId="{4C2165F8-89D6-493D-8325-F878C384E417}">
      <dgm:prSet/>
      <dgm:spPr/>
      <dgm:t>
        <a:bodyPr/>
        <a:lstStyle/>
        <a:p>
          <a:endParaRPr lang="ru-RU"/>
        </a:p>
      </dgm:t>
    </dgm:pt>
    <dgm:pt modelId="{28CA0DF3-B55B-41E9-AC28-8653508507F4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оперативный учет поступления и реализации товарно-материальных ценностей</a:t>
          </a:r>
          <a:endParaRPr lang="ru-RU" sz="1400" b="1" dirty="0">
            <a:solidFill>
              <a:schemeClr val="tx1"/>
            </a:solidFill>
          </a:endParaRPr>
        </a:p>
      </dgm:t>
    </dgm:pt>
    <dgm:pt modelId="{F055EAA8-32FC-44A5-9D2B-ED0685FA5F0A}" type="parTrans" cxnId="{F3E7720A-636B-418F-8466-1ACA81D4C84C}">
      <dgm:prSet/>
      <dgm:spPr/>
      <dgm:t>
        <a:bodyPr/>
        <a:lstStyle/>
        <a:p>
          <a:endParaRPr lang="ru-RU"/>
        </a:p>
      </dgm:t>
    </dgm:pt>
    <dgm:pt modelId="{CDE15111-7140-486A-8251-4E5E6FA9446F}" type="sibTrans" cxnId="{F3E7720A-636B-418F-8466-1ACA81D4C84C}">
      <dgm:prSet/>
      <dgm:spPr/>
      <dgm:t>
        <a:bodyPr/>
        <a:lstStyle/>
        <a:p>
          <a:endParaRPr lang="ru-RU"/>
        </a:p>
      </dgm:t>
    </dgm:pt>
    <dgm:pt modelId="{585D5917-4DC3-4C4A-8A7A-1B82C801FC9C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работа с поставщиками, заключение договоров поставки товаров</a:t>
          </a:r>
          <a:endParaRPr lang="ru-RU" sz="1400" b="1" dirty="0">
            <a:solidFill>
              <a:schemeClr val="tx1"/>
            </a:solidFill>
          </a:endParaRPr>
        </a:p>
      </dgm:t>
    </dgm:pt>
    <dgm:pt modelId="{E37B66AC-A6EB-4FE5-9447-F99A7E0AAFAF}" type="parTrans" cxnId="{E6698D03-6976-4F18-A220-7BBBCAE194D6}">
      <dgm:prSet/>
      <dgm:spPr/>
      <dgm:t>
        <a:bodyPr/>
        <a:lstStyle/>
        <a:p>
          <a:endParaRPr lang="ru-RU"/>
        </a:p>
      </dgm:t>
    </dgm:pt>
    <dgm:pt modelId="{2EDFC863-236B-4A17-9D57-BF2C9E40678A}" type="sibTrans" cxnId="{E6698D03-6976-4F18-A220-7BBBCAE194D6}">
      <dgm:prSet/>
      <dgm:spPr/>
      <dgm:t>
        <a:bodyPr/>
        <a:lstStyle/>
        <a:p>
          <a:endParaRPr lang="ru-RU"/>
        </a:p>
      </dgm:t>
    </dgm:pt>
    <dgm:pt modelId="{60EB249B-953D-44CE-9A89-9249CA442DF1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проведение инвентаризации товаров</a:t>
          </a:r>
          <a:endParaRPr lang="ru-RU" sz="1400" b="1" dirty="0">
            <a:solidFill>
              <a:schemeClr val="tx1"/>
            </a:solidFill>
          </a:endParaRPr>
        </a:p>
      </dgm:t>
    </dgm:pt>
    <dgm:pt modelId="{7634C2DF-D7B2-4EB1-8CD6-2E3CE6A4150B}" type="parTrans" cxnId="{41381776-B03E-49D9-B42B-9CD8A9206841}">
      <dgm:prSet/>
      <dgm:spPr/>
      <dgm:t>
        <a:bodyPr/>
        <a:lstStyle/>
        <a:p>
          <a:endParaRPr lang="ru-RU"/>
        </a:p>
      </dgm:t>
    </dgm:pt>
    <dgm:pt modelId="{513E8956-3B6A-4115-B0EE-83FF1823EF9B}" type="sibTrans" cxnId="{41381776-B03E-49D9-B42B-9CD8A9206841}">
      <dgm:prSet/>
      <dgm:spPr/>
      <dgm:t>
        <a:bodyPr/>
        <a:lstStyle/>
        <a:p>
          <a:endParaRPr lang="ru-RU"/>
        </a:p>
      </dgm:t>
    </dgm:pt>
    <dgm:pt modelId="{BEEA268E-D07E-4408-B74E-1F4B4BA195E5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организация списания и возврата продукции</a:t>
          </a:r>
          <a:endParaRPr lang="ru-RU" sz="1400" b="1" dirty="0">
            <a:solidFill>
              <a:schemeClr val="tx1"/>
            </a:solidFill>
          </a:endParaRPr>
        </a:p>
      </dgm:t>
    </dgm:pt>
    <dgm:pt modelId="{9E29C2F7-65D1-4BD6-BEA5-333EEDF01C98}" type="parTrans" cxnId="{E8CB22F8-4F15-47D3-9ADE-B43AD70B0F12}">
      <dgm:prSet/>
      <dgm:spPr/>
      <dgm:t>
        <a:bodyPr/>
        <a:lstStyle/>
        <a:p>
          <a:endParaRPr lang="ru-RU"/>
        </a:p>
      </dgm:t>
    </dgm:pt>
    <dgm:pt modelId="{F5A33D34-517D-4CB2-9087-6A93FEC85AA3}" type="sibTrans" cxnId="{E8CB22F8-4F15-47D3-9ADE-B43AD70B0F12}">
      <dgm:prSet/>
      <dgm:spPr/>
      <dgm:t>
        <a:bodyPr/>
        <a:lstStyle/>
        <a:p>
          <a:endParaRPr lang="ru-RU"/>
        </a:p>
      </dgm:t>
    </dgm:pt>
    <dgm:pt modelId="{32883486-45C4-4E7B-80A1-6E738976A745}" type="pres">
      <dgm:prSet presAssocID="{DA0365EC-8E8C-4B2D-8B9F-04816A9DF67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647E45-9DE1-4376-9E5B-82C2C5A7E55C}" type="pres">
      <dgm:prSet presAssocID="{90E4EEC0-547A-4380-AF98-C06617B1C65A}" presName="node" presStyleLbl="node1" presStyleIdx="0" presStyleCnt="9" custScaleX="346674" custScaleY="126541" custRadScaleRad="98086" custRadScaleInc="-15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BB263-C87C-4819-9787-9D2714A892A5}" type="pres">
      <dgm:prSet presAssocID="{90E4EEC0-547A-4380-AF98-C06617B1C65A}" presName="spNode" presStyleCnt="0"/>
      <dgm:spPr/>
    </dgm:pt>
    <dgm:pt modelId="{1158A1AA-1931-4B70-8155-7F7FF7703428}" type="pres">
      <dgm:prSet presAssocID="{D6070ABB-EC85-453F-A97E-884B68363178}" presName="sibTrans" presStyleLbl="sibTrans1D1" presStyleIdx="0" presStyleCnt="9"/>
      <dgm:spPr/>
      <dgm:t>
        <a:bodyPr/>
        <a:lstStyle/>
        <a:p>
          <a:endParaRPr lang="ru-RU"/>
        </a:p>
      </dgm:t>
    </dgm:pt>
    <dgm:pt modelId="{FABF55EE-325F-4582-91C0-2D42BEF4B656}" type="pres">
      <dgm:prSet presAssocID="{28CA0DF3-B55B-41E9-AC28-8653508507F4}" presName="node" presStyleLbl="node1" presStyleIdx="1" presStyleCnt="9" custScaleX="293311" custScaleY="178363" custRadScaleRad="119702" custRadScaleInc="179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077EF9-A570-4E8E-98BB-88984C1A0E97}" type="pres">
      <dgm:prSet presAssocID="{28CA0DF3-B55B-41E9-AC28-8653508507F4}" presName="spNode" presStyleCnt="0"/>
      <dgm:spPr/>
    </dgm:pt>
    <dgm:pt modelId="{1BDEDD17-57AD-487C-9DE2-864A835E7FCC}" type="pres">
      <dgm:prSet presAssocID="{CDE15111-7140-486A-8251-4E5E6FA9446F}" presName="sibTrans" presStyleLbl="sibTrans1D1" presStyleIdx="1" presStyleCnt="9"/>
      <dgm:spPr/>
      <dgm:t>
        <a:bodyPr/>
        <a:lstStyle/>
        <a:p>
          <a:endParaRPr lang="ru-RU"/>
        </a:p>
      </dgm:t>
    </dgm:pt>
    <dgm:pt modelId="{CF69982A-7386-4C1F-80C6-1C78D417E518}" type="pres">
      <dgm:prSet presAssocID="{585D5917-4DC3-4C4A-8A7A-1B82C801FC9C}" presName="node" presStyleLbl="node1" presStyleIdx="2" presStyleCnt="9" custScaleX="283990" custScaleY="178363" custRadScaleRad="123490" custRadScaleInc="67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CF7F3-DF0D-4C7C-B488-BFB568BF6AB4}" type="pres">
      <dgm:prSet presAssocID="{585D5917-4DC3-4C4A-8A7A-1B82C801FC9C}" presName="spNode" presStyleCnt="0"/>
      <dgm:spPr/>
    </dgm:pt>
    <dgm:pt modelId="{BA7858C7-0EC6-4AFD-A3A6-EA340995AA0E}" type="pres">
      <dgm:prSet presAssocID="{2EDFC863-236B-4A17-9D57-BF2C9E40678A}" presName="sibTrans" presStyleLbl="sibTrans1D1" presStyleIdx="2" presStyleCnt="9"/>
      <dgm:spPr/>
      <dgm:t>
        <a:bodyPr/>
        <a:lstStyle/>
        <a:p>
          <a:endParaRPr lang="ru-RU"/>
        </a:p>
      </dgm:t>
    </dgm:pt>
    <dgm:pt modelId="{79BEA971-4BF9-49B0-BAD4-800EA15C1619}" type="pres">
      <dgm:prSet presAssocID="{F13CC167-230F-400B-BFB9-D342AFD4D5A4}" presName="node" presStyleLbl="node1" presStyleIdx="3" presStyleCnt="9" custScaleX="266501" custScaleY="142602" custRadScaleRad="102974" custRadScaleInc="-36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FACDB-4FAD-48B8-862D-6DEB58DB76E0}" type="pres">
      <dgm:prSet presAssocID="{F13CC167-230F-400B-BFB9-D342AFD4D5A4}" presName="spNode" presStyleCnt="0"/>
      <dgm:spPr/>
    </dgm:pt>
    <dgm:pt modelId="{90B280F1-D1B2-47FE-9F5A-8B15FB8DDD5E}" type="pres">
      <dgm:prSet presAssocID="{042EAEE3-BE8E-48FC-8EBA-352CE35997CC}" presName="sibTrans" presStyleLbl="sibTrans1D1" presStyleIdx="3" presStyleCnt="9"/>
      <dgm:spPr/>
      <dgm:t>
        <a:bodyPr/>
        <a:lstStyle/>
        <a:p>
          <a:endParaRPr lang="ru-RU"/>
        </a:p>
      </dgm:t>
    </dgm:pt>
    <dgm:pt modelId="{5FB7C80C-2B55-4431-857B-5A5FCF42B420}" type="pres">
      <dgm:prSet presAssocID="{22BAC6BB-5AF6-432A-BE0B-9AA057003ABA}" presName="node" presStyleLbl="node1" presStyleIdx="4" presStyleCnt="9" custScaleX="296738" custScaleY="152453" custRadScaleRad="112428" custRadScaleInc="-136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6EF4F-0F0D-48C1-893B-48AADA314066}" type="pres">
      <dgm:prSet presAssocID="{22BAC6BB-5AF6-432A-BE0B-9AA057003ABA}" presName="spNode" presStyleCnt="0"/>
      <dgm:spPr/>
    </dgm:pt>
    <dgm:pt modelId="{CB77F056-AB21-4F96-A81C-857B1C2F984E}" type="pres">
      <dgm:prSet presAssocID="{7FCFF18B-5006-475D-8AFC-733AB9160ED2}" presName="sibTrans" presStyleLbl="sibTrans1D1" presStyleIdx="4" presStyleCnt="9"/>
      <dgm:spPr/>
      <dgm:t>
        <a:bodyPr/>
        <a:lstStyle/>
        <a:p>
          <a:endParaRPr lang="ru-RU"/>
        </a:p>
      </dgm:t>
    </dgm:pt>
    <dgm:pt modelId="{2F1DEBD1-925F-470A-B70E-6509DD852B06}" type="pres">
      <dgm:prSet presAssocID="{3E0C050C-47FB-45DE-B824-0555ECDA66B6}" presName="node" presStyleLbl="node1" presStyleIdx="5" presStyleCnt="9" custScaleX="340612" custScaleY="152454" custRadScaleRad="111013" custRadScaleInc="129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87969-EBB4-40AC-AF1C-40EB46875DA4}" type="pres">
      <dgm:prSet presAssocID="{3E0C050C-47FB-45DE-B824-0555ECDA66B6}" presName="spNode" presStyleCnt="0"/>
      <dgm:spPr/>
    </dgm:pt>
    <dgm:pt modelId="{A58B27C3-D20D-48AD-87E2-1EB0C5D7F3E9}" type="pres">
      <dgm:prSet presAssocID="{1E1CC76C-4270-481A-A85F-6864C2E586D1}" presName="sibTrans" presStyleLbl="sibTrans1D1" presStyleIdx="5" presStyleCnt="9"/>
      <dgm:spPr/>
      <dgm:t>
        <a:bodyPr/>
        <a:lstStyle/>
        <a:p>
          <a:endParaRPr lang="ru-RU"/>
        </a:p>
      </dgm:t>
    </dgm:pt>
    <dgm:pt modelId="{E066CE2A-398E-47F4-BE9D-B30F09990CE5}" type="pres">
      <dgm:prSet presAssocID="{60EB249B-953D-44CE-9A89-9249CA442DF1}" presName="node" presStyleLbl="node1" presStyleIdx="6" presStyleCnt="9" custScaleX="273158" custScaleY="142603" custRadScaleRad="116082" custRadScaleInc="58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AA581-FF94-41CD-977E-7FEDD405A38F}" type="pres">
      <dgm:prSet presAssocID="{60EB249B-953D-44CE-9A89-9249CA442DF1}" presName="spNode" presStyleCnt="0"/>
      <dgm:spPr/>
    </dgm:pt>
    <dgm:pt modelId="{2BF81E21-1DD5-4385-BFCA-30B1A0148C8F}" type="pres">
      <dgm:prSet presAssocID="{513E8956-3B6A-4115-B0EE-83FF1823EF9B}" presName="sibTrans" presStyleLbl="sibTrans1D1" presStyleIdx="6" presStyleCnt="9"/>
      <dgm:spPr/>
      <dgm:t>
        <a:bodyPr/>
        <a:lstStyle/>
        <a:p>
          <a:endParaRPr lang="ru-RU"/>
        </a:p>
      </dgm:t>
    </dgm:pt>
    <dgm:pt modelId="{0B4A354D-7CF6-48AA-AC1C-9E33FDC26756}" type="pres">
      <dgm:prSet presAssocID="{BEEA268E-D07E-4408-B74E-1F4B4BA195E5}" presName="node" presStyleLbl="node1" presStyleIdx="7" presStyleCnt="9" custScaleX="287074" custScaleY="178363" custRadScaleRad="122582" custRadScaleInc="-67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68B717-DD7B-4CC0-822D-BC6C4C50E517}" type="pres">
      <dgm:prSet presAssocID="{BEEA268E-D07E-4408-B74E-1F4B4BA195E5}" presName="spNode" presStyleCnt="0"/>
      <dgm:spPr/>
    </dgm:pt>
    <dgm:pt modelId="{924E4B10-586A-4573-A5F0-3761AE9B2D3D}" type="pres">
      <dgm:prSet presAssocID="{F5A33D34-517D-4CB2-9087-6A93FEC85AA3}" presName="sibTrans" presStyleLbl="sibTrans1D1" presStyleIdx="7" presStyleCnt="9"/>
      <dgm:spPr/>
      <dgm:t>
        <a:bodyPr/>
        <a:lstStyle/>
        <a:p>
          <a:endParaRPr lang="ru-RU"/>
        </a:p>
      </dgm:t>
    </dgm:pt>
    <dgm:pt modelId="{0B3DF3CC-A281-4A6E-AF41-68D32326D9D4}" type="pres">
      <dgm:prSet presAssocID="{9940F69C-2DD8-456B-9863-05C198A536AF}" presName="node" presStyleLbl="node1" presStyleIdx="8" presStyleCnt="9" custScaleX="309330" custScaleY="181965" custRadScaleRad="117043" custRadScaleInc="-164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2ACF2-FFEC-473A-A99C-75E81153CF9C}" type="pres">
      <dgm:prSet presAssocID="{9940F69C-2DD8-456B-9863-05C198A536AF}" presName="spNode" presStyleCnt="0"/>
      <dgm:spPr/>
    </dgm:pt>
    <dgm:pt modelId="{89583872-F999-41F6-9D58-24F86BA6C0AD}" type="pres">
      <dgm:prSet presAssocID="{0FC09A7D-2DDB-48D3-BAF8-76881D3D081E}" presName="sibTrans" presStyleLbl="sibTrans1D1" presStyleIdx="8" presStyleCnt="9"/>
      <dgm:spPr/>
      <dgm:t>
        <a:bodyPr/>
        <a:lstStyle/>
        <a:p>
          <a:endParaRPr lang="ru-RU"/>
        </a:p>
      </dgm:t>
    </dgm:pt>
  </dgm:ptLst>
  <dgm:cxnLst>
    <dgm:cxn modelId="{66CEC913-9BB7-4FD4-A1CB-B09CA3A51BD1}" type="presOf" srcId="{D6070ABB-EC85-453F-A97E-884B68363178}" destId="{1158A1AA-1931-4B70-8155-7F7FF7703428}" srcOrd="0" destOrd="0" presId="urn:microsoft.com/office/officeart/2005/8/layout/cycle6"/>
    <dgm:cxn modelId="{51B4A442-4D50-4BBE-B282-052D815074A1}" type="presOf" srcId="{CDE15111-7140-486A-8251-4E5E6FA9446F}" destId="{1BDEDD17-57AD-487C-9DE2-864A835E7FCC}" srcOrd="0" destOrd="0" presId="urn:microsoft.com/office/officeart/2005/8/layout/cycle6"/>
    <dgm:cxn modelId="{41381776-B03E-49D9-B42B-9CD8A9206841}" srcId="{DA0365EC-8E8C-4B2D-8B9F-04816A9DF67B}" destId="{60EB249B-953D-44CE-9A89-9249CA442DF1}" srcOrd="6" destOrd="0" parTransId="{7634C2DF-D7B2-4EB1-8CD6-2E3CE6A4150B}" sibTransId="{513E8956-3B6A-4115-B0EE-83FF1823EF9B}"/>
    <dgm:cxn modelId="{A7F857B0-4820-4EED-9E93-827A80675AFF}" type="presOf" srcId="{BEEA268E-D07E-4408-B74E-1F4B4BA195E5}" destId="{0B4A354D-7CF6-48AA-AC1C-9E33FDC26756}" srcOrd="0" destOrd="0" presId="urn:microsoft.com/office/officeart/2005/8/layout/cycle6"/>
    <dgm:cxn modelId="{EA8BFF2B-EC25-49C2-9F00-9C81A390FC5D}" type="presOf" srcId="{0FC09A7D-2DDB-48D3-BAF8-76881D3D081E}" destId="{89583872-F999-41F6-9D58-24F86BA6C0AD}" srcOrd="0" destOrd="0" presId="urn:microsoft.com/office/officeart/2005/8/layout/cycle6"/>
    <dgm:cxn modelId="{79D977D6-409B-4A0A-A683-041AF9F6A588}" type="presOf" srcId="{7FCFF18B-5006-475D-8AFC-733AB9160ED2}" destId="{CB77F056-AB21-4F96-A81C-857B1C2F984E}" srcOrd="0" destOrd="0" presId="urn:microsoft.com/office/officeart/2005/8/layout/cycle6"/>
    <dgm:cxn modelId="{4C2165F8-89D6-493D-8325-F878C384E417}" srcId="{DA0365EC-8E8C-4B2D-8B9F-04816A9DF67B}" destId="{9940F69C-2DD8-456B-9863-05C198A536AF}" srcOrd="8" destOrd="0" parTransId="{A457A806-8932-4FCD-9657-4382EF26C811}" sibTransId="{0FC09A7D-2DDB-48D3-BAF8-76881D3D081E}"/>
    <dgm:cxn modelId="{E7FA626E-F461-4BA5-AE26-61C9BF192CEE}" type="presOf" srcId="{F13CC167-230F-400B-BFB9-D342AFD4D5A4}" destId="{79BEA971-4BF9-49B0-BAD4-800EA15C1619}" srcOrd="0" destOrd="0" presId="urn:microsoft.com/office/officeart/2005/8/layout/cycle6"/>
    <dgm:cxn modelId="{E8CB22F8-4F15-47D3-9ADE-B43AD70B0F12}" srcId="{DA0365EC-8E8C-4B2D-8B9F-04816A9DF67B}" destId="{BEEA268E-D07E-4408-B74E-1F4B4BA195E5}" srcOrd="7" destOrd="0" parTransId="{9E29C2F7-65D1-4BD6-BEA5-333EEDF01C98}" sibTransId="{F5A33D34-517D-4CB2-9087-6A93FEC85AA3}"/>
    <dgm:cxn modelId="{D5EEC72D-CB5E-4C12-88BF-F4B23A888257}" type="presOf" srcId="{60EB249B-953D-44CE-9A89-9249CA442DF1}" destId="{E066CE2A-398E-47F4-BE9D-B30F09990CE5}" srcOrd="0" destOrd="0" presId="urn:microsoft.com/office/officeart/2005/8/layout/cycle6"/>
    <dgm:cxn modelId="{1ABC120E-B37A-4476-A6A2-5BF51624F1BA}" type="presOf" srcId="{3E0C050C-47FB-45DE-B824-0555ECDA66B6}" destId="{2F1DEBD1-925F-470A-B70E-6509DD852B06}" srcOrd="0" destOrd="0" presId="urn:microsoft.com/office/officeart/2005/8/layout/cycle6"/>
    <dgm:cxn modelId="{F5EEFDCE-F1BB-457C-AD33-F15097564F36}" type="presOf" srcId="{28CA0DF3-B55B-41E9-AC28-8653508507F4}" destId="{FABF55EE-325F-4582-91C0-2D42BEF4B656}" srcOrd="0" destOrd="0" presId="urn:microsoft.com/office/officeart/2005/8/layout/cycle6"/>
    <dgm:cxn modelId="{5F51EE9A-5D4F-4CF8-B3A0-E30D4DA38F8F}" type="presOf" srcId="{DA0365EC-8E8C-4B2D-8B9F-04816A9DF67B}" destId="{32883486-45C4-4E7B-80A1-6E738976A745}" srcOrd="0" destOrd="0" presId="urn:microsoft.com/office/officeart/2005/8/layout/cycle6"/>
    <dgm:cxn modelId="{AB43AA85-BC06-4E32-8D1A-44796B3B4080}" srcId="{DA0365EC-8E8C-4B2D-8B9F-04816A9DF67B}" destId="{3E0C050C-47FB-45DE-B824-0555ECDA66B6}" srcOrd="5" destOrd="0" parTransId="{94E77CCD-28FF-4873-AF4F-4F1C7D8B1FCD}" sibTransId="{1E1CC76C-4270-481A-A85F-6864C2E586D1}"/>
    <dgm:cxn modelId="{B7241CF1-B2DE-47BA-97E1-FB3AFB6B6C15}" srcId="{DA0365EC-8E8C-4B2D-8B9F-04816A9DF67B}" destId="{F13CC167-230F-400B-BFB9-D342AFD4D5A4}" srcOrd="3" destOrd="0" parTransId="{9A3CE915-4ACB-4E3B-8E7C-2CE935ABF7BB}" sibTransId="{042EAEE3-BE8E-48FC-8EBA-352CE35997CC}"/>
    <dgm:cxn modelId="{3DFF8177-79F8-4729-B28E-5605A3E4BB58}" type="presOf" srcId="{F5A33D34-517D-4CB2-9087-6A93FEC85AA3}" destId="{924E4B10-586A-4573-A5F0-3761AE9B2D3D}" srcOrd="0" destOrd="0" presId="urn:microsoft.com/office/officeart/2005/8/layout/cycle6"/>
    <dgm:cxn modelId="{F3E7720A-636B-418F-8466-1ACA81D4C84C}" srcId="{DA0365EC-8E8C-4B2D-8B9F-04816A9DF67B}" destId="{28CA0DF3-B55B-41E9-AC28-8653508507F4}" srcOrd="1" destOrd="0" parTransId="{F055EAA8-32FC-44A5-9D2B-ED0685FA5F0A}" sibTransId="{CDE15111-7140-486A-8251-4E5E6FA9446F}"/>
    <dgm:cxn modelId="{6CA3230B-6711-4800-AA7B-1C603091ECFC}" srcId="{DA0365EC-8E8C-4B2D-8B9F-04816A9DF67B}" destId="{22BAC6BB-5AF6-432A-BE0B-9AA057003ABA}" srcOrd="4" destOrd="0" parTransId="{A59510D5-DE28-4D33-8426-6FA1732EB079}" sibTransId="{7FCFF18B-5006-475D-8AFC-733AB9160ED2}"/>
    <dgm:cxn modelId="{5D88CAAB-FBD3-417E-99B6-FACFB441F356}" type="presOf" srcId="{1E1CC76C-4270-481A-A85F-6864C2E586D1}" destId="{A58B27C3-D20D-48AD-87E2-1EB0C5D7F3E9}" srcOrd="0" destOrd="0" presId="urn:microsoft.com/office/officeart/2005/8/layout/cycle6"/>
    <dgm:cxn modelId="{DAD7A8B8-4F43-4904-B10F-8BF576E00C0F}" type="presOf" srcId="{585D5917-4DC3-4C4A-8A7A-1B82C801FC9C}" destId="{CF69982A-7386-4C1F-80C6-1C78D417E518}" srcOrd="0" destOrd="0" presId="urn:microsoft.com/office/officeart/2005/8/layout/cycle6"/>
    <dgm:cxn modelId="{7E356A54-09FD-467E-906A-94737EC5A0FA}" type="presOf" srcId="{22BAC6BB-5AF6-432A-BE0B-9AA057003ABA}" destId="{5FB7C80C-2B55-4431-857B-5A5FCF42B420}" srcOrd="0" destOrd="0" presId="urn:microsoft.com/office/officeart/2005/8/layout/cycle6"/>
    <dgm:cxn modelId="{BD7459AF-8E44-4F6A-A5DC-AA31B8959DF3}" type="presOf" srcId="{042EAEE3-BE8E-48FC-8EBA-352CE35997CC}" destId="{90B280F1-D1B2-47FE-9F5A-8B15FB8DDD5E}" srcOrd="0" destOrd="0" presId="urn:microsoft.com/office/officeart/2005/8/layout/cycle6"/>
    <dgm:cxn modelId="{19AFCB88-FF9D-4144-A29A-7546B24FB282}" type="presOf" srcId="{9940F69C-2DD8-456B-9863-05C198A536AF}" destId="{0B3DF3CC-A281-4A6E-AF41-68D32326D9D4}" srcOrd="0" destOrd="0" presId="urn:microsoft.com/office/officeart/2005/8/layout/cycle6"/>
    <dgm:cxn modelId="{15ABEA2A-298E-493D-BAE6-52CD68935C44}" type="presOf" srcId="{90E4EEC0-547A-4380-AF98-C06617B1C65A}" destId="{42647E45-9DE1-4376-9E5B-82C2C5A7E55C}" srcOrd="0" destOrd="0" presId="urn:microsoft.com/office/officeart/2005/8/layout/cycle6"/>
    <dgm:cxn modelId="{A2FF5DA4-F613-47EB-AF42-774ABF0E19ED}" type="presOf" srcId="{2EDFC863-236B-4A17-9D57-BF2C9E40678A}" destId="{BA7858C7-0EC6-4AFD-A3A6-EA340995AA0E}" srcOrd="0" destOrd="0" presId="urn:microsoft.com/office/officeart/2005/8/layout/cycle6"/>
    <dgm:cxn modelId="{6A7207DC-A02C-4DBD-8ECD-CD9D5CBE097B}" type="presOf" srcId="{513E8956-3B6A-4115-B0EE-83FF1823EF9B}" destId="{2BF81E21-1DD5-4385-BFCA-30B1A0148C8F}" srcOrd="0" destOrd="0" presId="urn:microsoft.com/office/officeart/2005/8/layout/cycle6"/>
    <dgm:cxn modelId="{E6698D03-6976-4F18-A220-7BBBCAE194D6}" srcId="{DA0365EC-8E8C-4B2D-8B9F-04816A9DF67B}" destId="{585D5917-4DC3-4C4A-8A7A-1B82C801FC9C}" srcOrd="2" destOrd="0" parTransId="{E37B66AC-A6EB-4FE5-9447-F99A7E0AAFAF}" sibTransId="{2EDFC863-236B-4A17-9D57-BF2C9E40678A}"/>
    <dgm:cxn modelId="{2158D0EC-B50E-4520-A6B2-0B123E1CDAAD}" srcId="{DA0365EC-8E8C-4B2D-8B9F-04816A9DF67B}" destId="{90E4EEC0-547A-4380-AF98-C06617B1C65A}" srcOrd="0" destOrd="0" parTransId="{73D99CA1-659B-4EE9-A32D-D2620AD441AC}" sibTransId="{D6070ABB-EC85-453F-A97E-884B68363178}"/>
    <dgm:cxn modelId="{E918B3B3-E652-4167-BCA7-4BB532964C84}" type="presParOf" srcId="{32883486-45C4-4E7B-80A1-6E738976A745}" destId="{42647E45-9DE1-4376-9E5B-82C2C5A7E55C}" srcOrd="0" destOrd="0" presId="urn:microsoft.com/office/officeart/2005/8/layout/cycle6"/>
    <dgm:cxn modelId="{D1207684-F9A7-4233-A53A-1D926B5367F9}" type="presParOf" srcId="{32883486-45C4-4E7B-80A1-6E738976A745}" destId="{BD7BB263-C87C-4819-9787-9D2714A892A5}" srcOrd="1" destOrd="0" presId="urn:microsoft.com/office/officeart/2005/8/layout/cycle6"/>
    <dgm:cxn modelId="{668A3E0F-3CA0-48F6-895A-FC79928B6B78}" type="presParOf" srcId="{32883486-45C4-4E7B-80A1-6E738976A745}" destId="{1158A1AA-1931-4B70-8155-7F7FF7703428}" srcOrd="2" destOrd="0" presId="urn:microsoft.com/office/officeart/2005/8/layout/cycle6"/>
    <dgm:cxn modelId="{B1705A50-6A47-4091-A79E-693E2C2CAFE0}" type="presParOf" srcId="{32883486-45C4-4E7B-80A1-6E738976A745}" destId="{FABF55EE-325F-4582-91C0-2D42BEF4B656}" srcOrd="3" destOrd="0" presId="urn:microsoft.com/office/officeart/2005/8/layout/cycle6"/>
    <dgm:cxn modelId="{140C9F78-241F-4952-9204-98B91F8138FA}" type="presParOf" srcId="{32883486-45C4-4E7B-80A1-6E738976A745}" destId="{2C077EF9-A570-4E8E-98BB-88984C1A0E97}" srcOrd="4" destOrd="0" presId="urn:microsoft.com/office/officeart/2005/8/layout/cycle6"/>
    <dgm:cxn modelId="{3D3516B4-0FCF-4F3E-B162-387BFAAC7F7A}" type="presParOf" srcId="{32883486-45C4-4E7B-80A1-6E738976A745}" destId="{1BDEDD17-57AD-487C-9DE2-864A835E7FCC}" srcOrd="5" destOrd="0" presId="urn:microsoft.com/office/officeart/2005/8/layout/cycle6"/>
    <dgm:cxn modelId="{F18CCF14-8300-48D1-9122-B93891A40CBD}" type="presParOf" srcId="{32883486-45C4-4E7B-80A1-6E738976A745}" destId="{CF69982A-7386-4C1F-80C6-1C78D417E518}" srcOrd="6" destOrd="0" presId="urn:microsoft.com/office/officeart/2005/8/layout/cycle6"/>
    <dgm:cxn modelId="{12FD240F-265D-4EEF-950F-BA9C536ACA04}" type="presParOf" srcId="{32883486-45C4-4E7B-80A1-6E738976A745}" destId="{857CF7F3-DF0D-4C7C-B488-BFB568BF6AB4}" srcOrd="7" destOrd="0" presId="urn:microsoft.com/office/officeart/2005/8/layout/cycle6"/>
    <dgm:cxn modelId="{77304AA6-2098-4E44-9714-F83AB53E3533}" type="presParOf" srcId="{32883486-45C4-4E7B-80A1-6E738976A745}" destId="{BA7858C7-0EC6-4AFD-A3A6-EA340995AA0E}" srcOrd="8" destOrd="0" presId="urn:microsoft.com/office/officeart/2005/8/layout/cycle6"/>
    <dgm:cxn modelId="{9E1E9F9A-693E-4FB1-BC84-035B7C7D1E21}" type="presParOf" srcId="{32883486-45C4-4E7B-80A1-6E738976A745}" destId="{79BEA971-4BF9-49B0-BAD4-800EA15C1619}" srcOrd="9" destOrd="0" presId="urn:microsoft.com/office/officeart/2005/8/layout/cycle6"/>
    <dgm:cxn modelId="{B81DF521-43D3-4F48-98C8-4FA31A74106B}" type="presParOf" srcId="{32883486-45C4-4E7B-80A1-6E738976A745}" destId="{B91FACDB-4FAD-48B8-862D-6DEB58DB76E0}" srcOrd="10" destOrd="0" presId="urn:microsoft.com/office/officeart/2005/8/layout/cycle6"/>
    <dgm:cxn modelId="{FC754577-813E-4346-994C-F50BE41F9A81}" type="presParOf" srcId="{32883486-45C4-4E7B-80A1-6E738976A745}" destId="{90B280F1-D1B2-47FE-9F5A-8B15FB8DDD5E}" srcOrd="11" destOrd="0" presId="urn:microsoft.com/office/officeart/2005/8/layout/cycle6"/>
    <dgm:cxn modelId="{6D43FF9A-2A89-464A-81DB-AA5A34B10DFC}" type="presParOf" srcId="{32883486-45C4-4E7B-80A1-6E738976A745}" destId="{5FB7C80C-2B55-4431-857B-5A5FCF42B420}" srcOrd="12" destOrd="0" presId="urn:microsoft.com/office/officeart/2005/8/layout/cycle6"/>
    <dgm:cxn modelId="{DB605FC2-1B7C-4BF6-976B-42A4DCE2EB6E}" type="presParOf" srcId="{32883486-45C4-4E7B-80A1-6E738976A745}" destId="{F5A6EF4F-0F0D-48C1-893B-48AADA314066}" srcOrd="13" destOrd="0" presId="urn:microsoft.com/office/officeart/2005/8/layout/cycle6"/>
    <dgm:cxn modelId="{CDFBD474-A721-445C-9FE7-34B16DD3FF01}" type="presParOf" srcId="{32883486-45C4-4E7B-80A1-6E738976A745}" destId="{CB77F056-AB21-4F96-A81C-857B1C2F984E}" srcOrd="14" destOrd="0" presId="urn:microsoft.com/office/officeart/2005/8/layout/cycle6"/>
    <dgm:cxn modelId="{90C55500-EA2A-4A1B-A5D5-86186CF8ADB0}" type="presParOf" srcId="{32883486-45C4-4E7B-80A1-6E738976A745}" destId="{2F1DEBD1-925F-470A-B70E-6509DD852B06}" srcOrd="15" destOrd="0" presId="urn:microsoft.com/office/officeart/2005/8/layout/cycle6"/>
    <dgm:cxn modelId="{9E165523-D832-4FF1-BAC5-A9080862332D}" type="presParOf" srcId="{32883486-45C4-4E7B-80A1-6E738976A745}" destId="{11687969-EBB4-40AC-AF1C-40EB46875DA4}" srcOrd="16" destOrd="0" presId="urn:microsoft.com/office/officeart/2005/8/layout/cycle6"/>
    <dgm:cxn modelId="{BAE6A190-7EFC-4879-833A-BDEEC5A9372B}" type="presParOf" srcId="{32883486-45C4-4E7B-80A1-6E738976A745}" destId="{A58B27C3-D20D-48AD-87E2-1EB0C5D7F3E9}" srcOrd="17" destOrd="0" presId="urn:microsoft.com/office/officeart/2005/8/layout/cycle6"/>
    <dgm:cxn modelId="{6E33C13C-BC2F-4A28-80D7-A4F673A7C979}" type="presParOf" srcId="{32883486-45C4-4E7B-80A1-6E738976A745}" destId="{E066CE2A-398E-47F4-BE9D-B30F09990CE5}" srcOrd="18" destOrd="0" presId="urn:microsoft.com/office/officeart/2005/8/layout/cycle6"/>
    <dgm:cxn modelId="{B339E891-F122-4139-83BD-7DA943579917}" type="presParOf" srcId="{32883486-45C4-4E7B-80A1-6E738976A745}" destId="{D17AA581-FF94-41CD-977E-7FEDD405A38F}" srcOrd="19" destOrd="0" presId="urn:microsoft.com/office/officeart/2005/8/layout/cycle6"/>
    <dgm:cxn modelId="{0137C460-FBF8-4444-AC3C-20E39A527D40}" type="presParOf" srcId="{32883486-45C4-4E7B-80A1-6E738976A745}" destId="{2BF81E21-1DD5-4385-BFCA-30B1A0148C8F}" srcOrd="20" destOrd="0" presId="urn:microsoft.com/office/officeart/2005/8/layout/cycle6"/>
    <dgm:cxn modelId="{FAA344D4-4C75-4F5D-80BC-250CE4E953E8}" type="presParOf" srcId="{32883486-45C4-4E7B-80A1-6E738976A745}" destId="{0B4A354D-7CF6-48AA-AC1C-9E33FDC26756}" srcOrd="21" destOrd="0" presId="urn:microsoft.com/office/officeart/2005/8/layout/cycle6"/>
    <dgm:cxn modelId="{ACBD7A09-FED1-4A35-88AA-7158C5A80F31}" type="presParOf" srcId="{32883486-45C4-4E7B-80A1-6E738976A745}" destId="{A668B717-DD7B-4CC0-822D-BC6C4C50E517}" srcOrd="22" destOrd="0" presId="urn:microsoft.com/office/officeart/2005/8/layout/cycle6"/>
    <dgm:cxn modelId="{54AC9181-E98E-46C4-A029-3C64BAF1EAB6}" type="presParOf" srcId="{32883486-45C4-4E7B-80A1-6E738976A745}" destId="{924E4B10-586A-4573-A5F0-3761AE9B2D3D}" srcOrd="23" destOrd="0" presId="urn:microsoft.com/office/officeart/2005/8/layout/cycle6"/>
    <dgm:cxn modelId="{05A5FA3E-E002-462F-9F7D-FF5DC9D5AF5D}" type="presParOf" srcId="{32883486-45C4-4E7B-80A1-6E738976A745}" destId="{0B3DF3CC-A281-4A6E-AF41-68D32326D9D4}" srcOrd="24" destOrd="0" presId="urn:microsoft.com/office/officeart/2005/8/layout/cycle6"/>
    <dgm:cxn modelId="{04E992A9-1B9F-4B5D-B25C-9920ADA0FD0E}" type="presParOf" srcId="{32883486-45C4-4E7B-80A1-6E738976A745}" destId="{0812ACF2-FFEC-473A-A99C-75E81153CF9C}" srcOrd="25" destOrd="0" presId="urn:microsoft.com/office/officeart/2005/8/layout/cycle6"/>
    <dgm:cxn modelId="{E192EB4B-BB04-4886-86BC-6FCC1712EF46}" type="presParOf" srcId="{32883486-45C4-4E7B-80A1-6E738976A745}" destId="{89583872-F999-41F6-9D58-24F86BA6C0AD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47E45-9DE1-4376-9E5B-82C2C5A7E55C}">
      <dsp:nvSpPr>
        <dsp:cNvPr id="0" name=""/>
        <dsp:cNvSpPr/>
      </dsp:nvSpPr>
      <dsp:spPr>
        <a:xfrm>
          <a:off x="4311297" y="-72001"/>
          <a:ext cx="3368377" cy="7991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контроль за выполнением договорных обязательств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4350310" y="-32988"/>
        <a:ext cx="3290351" cy="721152"/>
      </dsp:txXfrm>
    </dsp:sp>
    <dsp:sp modelId="{1158A1AA-1931-4B70-8155-7F7FF7703428}">
      <dsp:nvSpPr>
        <dsp:cNvPr id="0" name=""/>
        <dsp:cNvSpPr/>
      </dsp:nvSpPr>
      <dsp:spPr>
        <a:xfrm>
          <a:off x="3805065" y="609532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3172389" y="118762"/>
              </a:moveTo>
              <a:arcTo wR="2423095" hR="2423095" stAng="17280770" swAng="504037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F55EE-325F-4582-91C0-2D42BEF4B656}">
      <dsp:nvSpPr>
        <dsp:cNvPr id="0" name=""/>
        <dsp:cNvSpPr/>
      </dsp:nvSpPr>
      <dsp:spPr>
        <a:xfrm>
          <a:off x="7263616" y="864098"/>
          <a:ext cx="2849887" cy="1126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оперативный учет поступления и реализации товарно-материальных ценностей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7318605" y="919087"/>
        <a:ext cx="2739909" cy="1016486"/>
      </dsp:txXfrm>
    </dsp:sp>
    <dsp:sp modelId="{1BDEDD17-57AD-487C-9DE2-864A835E7FCC}">
      <dsp:nvSpPr>
        <dsp:cNvPr id="0" name=""/>
        <dsp:cNvSpPr/>
      </dsp:nvSpPr>
      <dsp:spPr>
        <a:xfrm>
          <a:off x="4976905" y="1474226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3919506" y="517276"/>
              </a:moveTo>
              <a:arcTo wR="2423095" hR="2423095" stAng="18488298" swAng="211719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9982A-7386-4C1F-80C6-1C78D417E518}">
      <dsp:nvSpPr>
        <dsp:cNvPr id="0" name=""/>
        <dsp:cNvSpPr/>
      </dsp:nvSpPr>
      <dsp:spPr>
        <a:xfrm>
          <a:off x="7695676" y="2088229"/>
          <a:ext cx="2759322" cy="1126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работа с поставщиками, заключение договоров поставки товаров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7750665" y="2143218"/>
        <a:ext cx="2649344" cy="1016486"/>
      </dsp:txXfrm>
    </dsp:sp>
    <dsp:sp modelId="{BA7858C7-0EC6-4AFD-A3A6-EA340995AA0E}">
      <dsp:nvSpPr>
        <dsp:cNvPr id="0" name=""/>
        <dsp:cNvSpPr/>
      </dsp:nvSpPr>
      <dsp:spPr>
        <a:xfrm>
          <a:off x="5906687" y="-1527621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3119809" y="4743866"/>
              </a:moveTo>
              <a:arcTo wR="2423095" hR="2423095" stAng="4397389" swAng="748998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EA971-4BF9-49B0-BAD4-800EA15C1619}">
      <dsp:nvSpPr>
        <dsp:cNvPr id="0" name=""/>
        <dsp:cNvSpPr/>
      </dsp:nvSpPr>
      <dsp:spPr>
        <a:xfrm>
          <a:off x="7047606" y="3312369"/>
          <a:ext cx="2589394" cy="900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контроль и поддержание запасов товара на складе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7091570" y="3356333"/>
        <a:ext cx="2501466" cy="812685"/>
      </dsp:txXfrm>
    </dsp:sp>
    <dsp:sp modelId="{90B280F1-D1B2-47FE-9F5A-8B15FB8DDD5E}">
      <dsp:nvSpPr>
        <dsp:cNvPr id="0" name=""/>
        <dsp:cNvSpPr/>
      </dsp:nvSpPr>
      <dsp:spPr>
        <a:xfrm>
          <a:off x="4168043" y="3709630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3903416" y="504752"/>
              </a:moveTo>
              <a:arcTo wR="2423095" hR="2423095" stAng="18459371" swAng="319044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7C80C-2B55-4431-857B-5A5FCF42B420}">
      <dsp:nvSpPr>
        <dsp:cNvPr id="0" name=""/>
        <dsp:cNvSpPr/>
      </dsp:nvSpPr>
      <dsp:spPr>
        <a:xfrm>
          <a:off x="6327525" y="4361388"/>
          <a:ext cx="2883185" cy="962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размещение продукции на складе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6374526" y="4408389"/>
        <a:ext cx="2789183" cy="868826"/>
      </dsp:txXfrm>
    </dsp:sp>
    <dsp:sp modelId="{CB77F056-AB21-4F96-A81C-857B1C2F984E}">
      <dsp:nvSpPr>
        <dsp:cNvPr id="0" name=""/>
        <dsp:cNvSpPr/>
      </dsp:nvSpPr>
      <dsp:spPr>
        <a:xfrm>
          <a:off x="3729477" y="573033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3082036" y="4754873"/>
              </a:moveTo>
              <a:arcTo wR="2423095" hR="2423095" stAng="4453209" swAng="1893556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1DEBD1-925F-470A-B70E-6509DD852B06}">
      <dsp:nvSpPr>
        <dsp:cNvPr id="0" name=""/>
        <dsp:cNvSpPr/>
      </dsp:nvSpPr>
      <dsp:spPr>
        <a:xfrm>
          <a:off x="2799131" y="4361387"/>
          <a:ext cx="3309477" cy="9628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контроль соблюдения правил хранения товарно-материальных ценностей на склада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846133" y="4408389"/>
        <a:ext cx="3215473" cy="868830"/>
      </dsp:txXfrm>
    </dsp:sp>
    <dsp:sp modelId="{A58B27C3-D20D-48AD-87E2-1EB0C5D7F3E9}">
      <dsp:nvSpPr>
        <dsp:cNvPr id="0" name=""/>
        <dsp:cNvSpPr/>
      </dsp:nvSpPr>
      <dsp:spPr>
        <a:xfrm>
          <a:off x="2630773" y="-226785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1332418" y="4586845"/>
              </a:moveTo>
              <a:arcTo wR="2423095" hR="2423095" stAng="7005072" swAng="410753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6CE2A-398E-47F4-BE9D-B30F09990CE5}">
      <dsp:nvSpPr>
        <dsp:cNvPr id="0" name=""/>
        <dsp:cNvSpPr/>
      </dsp:nvSpPr>
      <dsp:spPr>
        <a:xfrm>
          <a:off x="2151058" y="3312370"/>
          <a:ext cx="2654076" cy="900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проведение инвентаризации товаров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195023" y="3356335"/>
        <a:ext cx="2566146" cy="812689"/>
      </dsp:txXfrm>
    </dsp:sp>
    <dsp:sp modelId="{2BF81E21-1DD5-4385-BFCA-30B1A0148C8F}">
      <dsp:nvSpPr>
        <dsp:cNvPr id="0" name=""/>
        <dsp:cNvSpPr/>
      </dsp:nvSpPr>
      <dsp:spPr>
        <a:xfrm>
          <a:off x="1979618" y="-1287167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1356134" y="4598638"/>
              </a:moveTo>
              <a:arcTo wR="2423095" hR="2423095" stAng="6967495" swAng="284714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4A354D-7CF6-48AA-AC1C-9E33FDC26756}">
      <dsp:nvSpPr>
        <dsp:cNvPr id="0" name=""/>
        <dsp:cNvSpPr/>
      </dsp:nvSpPr>
      <dsp:spPr>
        <a:xfrm>
          <a:off x="1719014" y="2088232"/>
          <a:ext cx="2789287" cy="11264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организация списания и возврата продукции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774003" y="2143221"/>
        <a:ext cx="2679309" cy="1016486"/>
      </dsp:txXfrm>
    </dsp:sp>
    <dsp:sp modelId="{924E4B10-586A-4573-A5F0-3761AE9B2D3D}">
      <dsp:nvSpPr>
        <dsp:cNvPr id="0" name=""/>
        <dsp:cNvSpPr/>
      </dsp:nvSpPr>
      <dsp:spPr>
        <a:xfrm>
          <a:off x="2402606" y="1441286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776528" y="645397"/>
              </a:moveTo>
              <a:arcTo wR="2423095" hR="2423095" stAng="13631584" swAng="316846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DF3CC-A281-4A6E-AF41-68D32326D9D4}">
      <dsp:nvSpPr>
        <dsp:cNvPr id="0" name=""/>
        <dsp:cNvSpPr/>
      </dsp:nvSpPr>
      <dsp:spPr>
        <a:xfrm>
          <a:off x="2079048" y="792085"/>
          <a:ext cx="3005532" cy="11492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прием товара по количеству и качеству, проверка сопроводительной документации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135148" y="848185"/>
        <a:ext cx="2893332" cy="1037013"/>
      </dsp:txXfrm>
    </dsp:sp>
    <dsp:sp modelId="{89583872-F999-41F6-9D58-24F86BA6C0AD}">
      <dsp:nvSpPr>
        <dsp:cNvPr id="0" name=""/>
        <dsp:cNvSpPr/>
      </dsp:nvSpPr>
      <dsp:spPr>
        <a:xfrm>
          <a:off x="3526417" y="560871"/>
          <a:ext cx="4846190" cy="4846190"/>
        </a:xfrm>
        <a:custGeom>
          <a:avLst/>
          <a:gdLst/>
          <a:ahLst/>
          <a:cxnLst/>
          <a:rect l="0" t="0" r="0" b="0"/>
          <a:pathLst>
            <a:path>
              <a:moveTo>
                <a:pt x="1391600" y="230514"/>
              </a:moveTo>
              <a:arcTo wR="2423095" hR="2423095" stAng="14688328" swAng="228274"/>
            </a:path>
          </a:pathLst>
        </a:custGeom>
        <a:noFill/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6C6F41B-BD3A-477D-835A-B03C490143FB}" type="datetimeFigureOut">
              <a:rPr lang="ru-RU"/>
              <a:pPr>
                <a:defRPr/>
              </a:pPr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9790DA7-8E07-47C3-912A-7EC46969B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7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DD1F89-2D99-463B-9A5D-D880FE535E57}" type="slidenum">
              <a:rPr lang="ru-RU" smtClean="0">
                <a:cs typeface="Arial" charset="0"/>
              </a:rPr>
              <a:pPr/>
              <a:t>1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5B6451F-7C53-44B0-80F6-82B6377F6AF1}" type="slidenum">
              <a:rPr lang="ru-RU" sz="1200"/>
              <a:pPr algn="r"/>
              <a:t>2</a:t>
            </a:fld>
            <a:endParaRPr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EAB08-3E7E-442A-BE1B-D02F2E83A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2754A-C147-4C28-96BE-67A411DBE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54BC3-93AD-45CA-8804-3842E2D00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9DE02-AC35-4AF1-BA46-FA882BAD0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B8A8B-B75D-4C76-829D-527C64B660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0901A-46BC-45BC-B5D0-80C12C0EF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8B874-21D8-494D-8C8B-E51C3B6EC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997A2-52B1-4385-AF73-C9194A80E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516F0-9B9C-43A2-84E1-4B5C27123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8D3E6-8569-48C8-B230-54F9F0CD8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8391E-2A73-465A-8000-24EF00877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476FE3F-C898-4D40-83E2-9D5AE48CB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 advClick="0" advTm="3000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41" y="28355"/>
            <a:ext cx="9131318" cy="1596154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</a:rPr>
              <a:t>Учреждение образования</a:t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>«ГОМЕЛЬСКИЙ ТОРГОВО-ЭКОНОМИЧЕСКИЙ КОЛЛЕДЖ»</a:t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>БЕЛКООПСОЮЗА</a:t>
            </a:r>
            <a:br>
              <a:rPr lang="ru-RU" sz="2000" b="1" dirty="0" smtClean="0">
                <a:latin typeface="Times New Roman" pitchFamily="18" charset="0"/>
              </a:rPr>
            </a:br>
            <a:endParaRPr lang="ru-RU" sz="2000" dirty="0" smtClean="0">
              <a:latin typeface="Times New Roman" pitchFamily="18" charset="0"/>
            </a:endParaRPr>
          </a:p>
        </p:txBody>
      </p:sp>
      <p:sp>
        <p:nvSpPr>
          <p:cNvPr id="14344" name="Rectangle 8"/>
          <p:cNvSpPr>
            <a:spLocks noGrp="1"/>
          </p:cNvSpPr>
          <p:nvPr>
            <p:ph type="subTitle" idx="4294967295"/>
          </p:nvPr>
        </p:nvSpPr>
        <p:spPr>
          <a:xfrm>
            <a:off x="2843213" y="1628775"/>
            <a:ext cx="6300787" cy="17526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4000" b="1" smtClean="0">
                <a:solidFill>
                  <a:srgbClr val="0000FF"/>
                </a:solidFill>
                <a:latin typeface="Times New Roman" pitchFamily="18" charset="0"/>
              </a:rPr>
              <a:t>Специальность </a:t>
            </a:r>
            <a:r>
              <a:rPr lang="ru-RU" b="1" smtClean="0">
                <a:solidFill>
                  <a:srgbClr val="0000FF"/>
                </a:solidFill>
                <a:latin typeface="Times New Roman" pitchFamily="18" charset="0"/>
              </a:rPr>
              <a:t>5-04-0413-01</a:t>
            </a:r>
            <a:r>
              <a:rPr lang="ru-RU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ru-RU" sz="4000" b="1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ru-RU" sz="4000" b="1" smtClean="0">
                <a:solidFill>
                  <a:srgbClr val="0000FF"/>
                </a:solidFill>
                <a:latin typeface="Times New Roman" pitchFamily="18" charset="0"/>
              </a:rPr>
              <a:t>«Торговая деятельность»</a:t>
            </a:r>
          </a:p>
        </p:txBody>
      </p:sp>
      <p:pic>
        <p:nvPicPr>
          <p:cNvPr id="14343" name="Picture 7" descr="i?id=8708276f3edbb9b6475497121c705c273b0d3877-7047516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10000"/>
            <a:ext cx="4572000" cy="3048000"/>
          </a:xfrm>
          <a:prstGeom prst="rect">
            <a:avLst/>
          </a:prstGeom>
          <a:noFill/>
        </p:spPr>
      </p:pic>
      <p:pic>
        <p:nvPicPr>
          <p:cNvPr id="14346" name="Picture 10" descr="1660888902_34-kartinkin-net-p-bog-torgovli-v-grecheskoi-mifologii-oboi-k-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41438"/>
            <a:ext cx="2419350" cy="33845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/>
          </p:cNvSpPr>
          <p:nvPr>
            <p:ph type="ctrTitle" idx="4294967295"/>
          </p:nvPr>
        </p:nvSpPr>
        <p:spPr bwMode="auto">
          <a:xfrm>
            <a:off x="179388" y="188913"/>
            <a:ext cx="8964612" cy="8636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dirty="0" smtClean="0">
                <a:solidFill>
                  <a:srgbClr val="0033CC"/>
                </a:solidFill>
                <a:effectLst/>
              </a:rPr>
              <a:t>МЫ-БУДУЩИЕ ТОВАРОВЕДЫ!</a:t>
            </a: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75100"/>
            <a:ext cx="41402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6488" y="1257300"/>
            <a:ext cx="2957512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981075"/>
            <a:ext cx="32766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cap="none" smtClean="0">
              <a:effectLst/>
            </a:endParaRPr>
          </a:p>
        </p:txBody>
      </p:sp>
      <p:sp>
        <p:nvSpPr>
          <p:cNvPr id="7475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532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8" name="Picture 6" descr="202212081507265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1975" y="3278188"/>
            <a:ext cx="4772025" cy="35798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800" cap="none" dirty="0" smtClean="0">
                <a:latin typeface="Arial Black" panose="020B0A04020102020204" pitchFamily="34" charset="0"/>
              </a:rPr>
              <a:t>Белорусский республиканский союз потребительских обществ</a:t>
            </a:r>
            <a:endParaRPr lang="ru-RU" sz="3800" cap="none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554163"/>
            <a:ext cx="8686800" cy="4525962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C:\Users\Цикловая комиссия\Desktop\эмблема БКС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7920880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86362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8" name="Rectangle 6"/>
          <p:cNvSpPr>
            <a:spLocks noGrp="1"/>
          </p:cNvSpPr>
          <p:nvPr>
            <p:ph type="ctrTitle" idx="4294967295"/>
          </p:nvPr>
        </p:nvSpPr>
        <p:spPr bwMode="auto">
          <a:xfrm>
            <a:off x="0" y="1628800"/>
            <a:ext cx="9144000" cy="223224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800" b="1" u="sng" cap="none" dirty="0" smtClean="0">
                <a:solidFill>
                  <a:srgbClr val="0033CC"/>
                </a:solidFill>
                <a:effectLst/>
                <a:latin typeface="+mn-lt"/>
              </a:rPr>
              <a:t/>
            </a:r>
            <a:br>
              <a:rPr lang="ru-RU" sz="2800" b="1" u="sng" cap="none" dirty="0" smtClean="0">
                <a:solidFill>
                  <a:srgbClr val="0033CC"/>
                </a:solidFill>
                <a:effectLst/>
                <a:latin typeface="+mn-lt"/>
              </a:rPr>
            </a:br>
            <a:r>
              <a:rPr lang="ru-RU" sz="2800" b="1" u="sng" cap="none" dirty="0" smtClean="0">
                <a:solidFill>
                  <a:srgbClr val="0033CC"/>
                </a:solidFill>
                <a:effectLst/>
                <a:latin typeface="+mn-lt"/>
              </a:rPr>
              <a:t>КВАЛИФИКАЦИЯ:</a:t>
            </a:r>
            <a: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  <a:t> </a:t>
            </a:r>
            <a:r>
              <a:rPr lang="ru-RU" sz="3100" b="1" i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ТОВАРОВЕД</a:t>
            </a:r>
            <a: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  <a:t/>
            </a:r>
            <a:b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</a:br>
            <a: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  <a:t/>
            </a:r>
            <a:b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</a:br>
            <a:r>
              <a:rPr lang="ru-RU" sz="2800" b="1" u="sng" cap="none" dirty="0" smtClean="0">
                <a:solidFill>
                  <a:srgbClr val="0033CC"/>
                </a:solidFill>
                <a:effectLst/>
                <a:latin typeface="+mn-lt"/>
              </a:rPr>
              <a:t>ФОРМЫ ПОЛУЧЕНИЯ ОБРАЗОВАНИЯ:</a:t>
            </a:r>
            <a:br>
              <a:rPr lang="ru-RU" sz="2800" b="1" u="sng" cap="none" dirty="0" smtClean="0">
                <a:solidFill>
                  <a:srgbClr val="0033CC"/>
                </a:solidFill>
                <a:effectLst/>
                <a:latin typeface="+mn-lt"/>
              </a:rPr>
            </a:br>
            <a: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  <a:t> 	дневная</a:t>
            </a:r>
            <a:b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</a:b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на основе общего базового образования (9 классов</a:t>
            </a: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)</a:t>
            </a:r>
            <a:b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200" b="1" i="1" cap="none" dirty="0" smtClean="0">
                <a:solidFill>
                  <a:srgbClr val="002060"/>
                </a:solidFill>
                <a:effectLst/>
                <a:latin typeface="+mn-lt"/>
              </a:rPr>
              <a:t>срок обучения 2 года 10 месяцев</a:t>
            </a:r>
            <a:r>
              <a:rPr lang="ru-RU" sz="2000" b="1" cap="none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2000" b="1" cap="none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и общего среднего образования (11 классов</a:t>
            </a: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)</a:t>
            </a:r>
            <a:b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200" b="1" i="1" cap="none" dirty="0">
                <a:solidFill>
                  <a:srgbClr val="002060"/>
                </a:solidFill>
                <a:effectLst/>
                <a:latin typeface="+mn-lt"/>
              </a:rPr>
              <a:t>срок обучения 1 год 10 месяцев</a:t>
            </a:r>
            <a:br>
              <a:rPr lang="ru-RU" sz="2200" b="1" i="1" cap="none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  <a:t> 	заочная</a:t>
            </a:r>
            <a:br>
              <a:rPr lang="ru-RU" sz="2800" b="1" cap="none" dirty="0" smtClean="0">
                <a:solidFill>
                  <a:srgbClr val="0033CC"/>
                </a:solidFill>
                <a:effectLst/>
                <a:latin typeface="+mn-lt"/>
              </a:rPr>
            </a:b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на </a:t>
            </a: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основе </a:t>
            </a: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общего </a:t>
            </a:r>
            <a:r>
              <a:rPr lang="ru-RU" sz="2800" b="1" cap="none" dirty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среднего образования (11 классов</a:t>
            </a: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)</a:t>
            </a:r>
            <a:b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200" b="1" i="1" cap="none" dirty="0" smtClean="0">
                <a:solidFill>
                  <a:srgbClr val="002060"/>
                </a:solidFill>
                <a:effectLst/>
                <a:latin typeface="+mn-lt"/>
              </a:rPr>
              <a:t>срок обучения 2 года 7 месяцев</a:t>
            </a:r>
            <a:r>
              <a:rPr lang="ru-RU" sz="2800" b="1" cap="none" dirty="0" smtClean="0">
                <a:solidFill>
                  <a:srgbClr val="002060"/>
                </a:solidFill>
                <a:effectLst/>
                <a:latin typeface="+mn-lt"/>
              </a:rPr>
              <a:t/>
            </a:r>
            <a:br>
              <a:rPr lang="ru-RU" sz="2800" b="1" cap="none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и профессионально-технического </a:t>
            </a: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>образования</a:t>
            </a:r>
            <a:b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200" b="1" i="1" cap="none" dirty="0" smtClean="0">
                <a:solidFill>
                  <a:srgbClr val="002060"/>
                </a:solidFill>
                <a:effectLst/>
                <a:latin typeface="+mn-lt"/>
              </a:rPr>
              <a:t>срок обучения 1 год 10 месяцев</a:t>
            </a:r>
            <a: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  <a:t/>
            </a:r>
            <a:br>
              <a:rPr lang="ru-RU" sz="2800" b="1" cap="none" dirty="0" smtClean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rPr>
            </a:br>
            <a:endParaRPr lang="ru-RU" sz="2800" b="1" cap="none" dirty="0" smtClean="0">
              <a:solidFill>
                <a:schemeClr val="accent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64521" name="Picture 9" descr="62666a9288660faeea6148cd_Thumbnail%20Morten%20-%20market%20profil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6136" y="4787900"/>
            <a:ext cx="3347864" cy="20429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250825" y="1484313"/>
            <a:ext cx="889317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latin typeface="Times New Roman" pitchFamily="18" charset="0"/>
              </a:rPr>
              <a:t>	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Профессия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товароведа многогранна.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Times New Roman" pitchFamily="18" charset="0"/>
            </a:endParaRP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	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Как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следует из ее названия специалист данной сферы «заведует товаром».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Times New Roman" pitchFamily="18" charset="0"/>
              </a:rPr>
              <a:t>	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Это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 торговый специалист, ответственный за наличие, цену, качество, а также за оптимальный заказ различных товаров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Товаровед может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быть </a:t>
            </a: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как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универсальным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специалистом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,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так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и иметь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определенную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специализацию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.  </a:t>
            </a:r>
          </a:p>
          <a:p>
            <a:pPr algn="dist"/>
            <a:endParaRPr lang="ru-RU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2" name="Rectangle 4"/>
          <p:cNvSpPr>
            <a:spLocks noGrp="1"/>
          </p:cNvSpPr>
          <p:nvPr>
            <p:ph type="ctrTitle" idx="4294967295"/>
          </p:nvPr>
        </p:nvSpPr>
        <p:spPr bwMode="auto">
          <a:xfrm>
            <a:off x="250824" y="188913"/>
            <a:ext cx="8713664" cy="863823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dirty="0" smtClean="0">
                <a:solidFill>
                  <a:srgbClr val="0033CC"/>
                </a:solidFill>
                <a:effectLst/>
              </a:rPr>
              <a:t>ТОВАРОВЕД</a:t>
            </a:r>
          </a:p>
        </p:txBody>
      </p:sp>
      <p:pic>
        <p:nvPicPr>
          <p:cNvPr id="17415" name="Picture 7" descr="4f9061b5473687ebc95f45772a9d73c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4936" y="3746470"/>
            <a:ext cx="4099064" cy="31115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3"/>
          <p:cNvSpPr>
            <a:spLocks noChangeArrowheads="1"/>
          </p:cNvSpPr>
          <p:nvPr/>
        </p:nvSpPr>
        <p:spPr bwMode="auto">
          <a:xfrm>
            <a:off x="2016125" y="4797425"/>
            <a:ext cx="71278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Rectangle 5"/>
          <p:cNvSpPr>
            <a:spLocks noGrp="1"/>
          </p:cNvSpPr>
          <p:nvPr>
            <p:ph type="ctrTitle" idx="4294967295"/>
          </p:nvPr>
        </p:nvSpPr>
        <p:spPr bwMode="auto">
          <a:xfrm>
            <a:off x="0" y="188913"/>
            <a:ext cx="9144000" cy="79181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cap="none" dirty="0" smtClean="0">
                <a:solidFill>
                  <a:srgbClr val="0033CC"/>
                </a:solidFill>
                <a:effectLst/>
              </a:rPr>
              <a:t>Сферы деятельности и занимаемые должности</a:t>
            </a:r>
            <a:br>
              <a:rPr lang="ru-RU" sz="3200" b="1" cap="none" dirty="0" smtClean="0">
                <a:solidFill>
                  <a:srgbClr val="0033CC"/>
                </a:solidFill>
                <a:effectLst/>
              </a:rPr>
            </a:br>
            <a:endParaRPr lang="ru-RU" sz="3200" b="1" cap="none" dirty="0" smtClean="0">
              <a:solidFill>
                <a:srgbClr val="0033CC"/>
              </a:solidFill>
              <a:effectLst/>
            </a:endParaRPr>
          </a:p>
        </p:txBody>
      </p:sp>
      <p:graphicFrame>
        <p:nvGraphicFramePr>
          <p:cNvPr id="18461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759343"/>
              </p:ext>
            </p:extLst>
          </p:nvPr>
        </p:nvGraphicFramePr>
        <p:xfrm>
          <a:off x="107504" y="1124743"/>
          <a:ext cx="8856984" cy="5687568"/>
        </p:xfrm>
        <a:graphic>
          <a:graphicData uri="http://schemas.openxmlformats.org/drawingml/2006/table">
            <a:tbl>
              <a:tblPr/>
              <a:tblGrid>
                <a:gridCol w="2808312"/>
                <a:gridCol w="6048672"/>
              </a:tblGrid>
              <a:tr h="4130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Сферы деятельности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Должность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71799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Торговля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Производство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Сельское хозяйство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Предприни-мательство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Туризм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Общественное питание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Заготовитель-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ная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отрасль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Маркетинг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Реклама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Товаровед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Товаровед-эксперт (таможня)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Мерчендайзер</a:t>
                      </a:r>
                      <a:endParaRPr kumimoji="0" lang="ru-RU" sz="2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Супервайзер</a:t>
                      </a:r>
                      <a:endParaRPr kumimoji="0" lang="ru-RU" sz="2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Торговый агент (представитель</a:t>
                      </a: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Специалист по закупкам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Специалист по сбыту</a:t>
                      </a:r>
                      <a:endParaRPr kumimoji="0" lang="ru-RU" sz="2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Кладовщик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Заведующий магазином, отделом, секцией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Трейдер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Маркетолог</a:t>
                      </a:r>
                      <a:endParaRPr kumimoji="0" lang="ru-RU" sz="2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684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cap="none" dirty="0" smtClean="0">
                <a:effectLst/>
              </a:rPr>
              <a:t/>
            </a:r>
            <a:br>
              <a:rPr lang="ru-RU" sz="3200" b="1" cap="none" dirty="0" smtClean="0">
                <a:effectLst/>
              </a:rPr>
            </a:br>
            <a:r>
              <a:rPr lang="ru-RU" sz="3200" b="1" cap="none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ДОЛЖНОСТНЫЕ ОБЯЗАННОСТИ ТОВАРОВЕДА</a:t>
            </a:r>
            <a:r>
              <a:rPr lang="ru-RU" sz="3200" cap="none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200" cap="none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200" cap="none" dirty="0" smtClean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2261633"/>
              </p:ext>
            </p:extLst>
          </p:nvPr>
        </p:nvGraphicFramePr>
        <p:xfrm>
          <a:off x="-1467492" y="1268760"/>
          <a:ext cx="12152009" cy="5341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00FF"/>
                </a:solidFill>
              </a:rPr>
              <a:t>ТрЕБОВАНИЯ</a:t>
            </a:r>
            <a:r>
              <a:rPr lang="ru-RU" b="1" dirty="0" smtClean="0">
                <a:solidFill>
                  <a:srgbClr val="0000FF"/>
                </a:solidFill>
              </a:rPr>
              <a:t> К </a:t>
            </a:r>
            <a:br>
              <a:rPr lang="ru-RU" b="1" dirty="0" smtClean="0">
                <a:solidFill>
                  <a:srgbClr val="0000FF"/>
                </a:solidFill>
              </a:rPr>
            </a:br>
            <a:r>
              <a:rPr lang="ru-RU" b="1" dirty="0" smtClean="0">
                <a:solidFill>
                  <a:srgbClr val="0000FF"/>
                </a:solidFill>
              </a:rPr>
              <a:t>ЗНАНИЯМ И УМЕНИЯМ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124744"/>
            <a:ext cx="4051176" cy="519985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Товаровед должен знать: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Классификацию, характеристику ассортимента и потребительские свойства товаров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Пищевую ценность продовольственных товаров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Принципы формирования, контроля и сохранения качества товаров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Правила упаковки, маркировки и транспортирования товаров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196752"/>
            <a:ext cx="4707632" cy="532859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Товаровед должен уметь: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Составлять товароведную характеристику товаров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Производить отбор проб и оценку качества товаров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Выявлять дефекты товаров и анализировать причины их возникновения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Контролировать поставку товаров в нужном ассортименте, соответствующего качества и в договорные сроки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Обеспечивать соблюдение правил реализации, сроков годности и условия хранения товаров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7531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/>
          </p:cNvSpPr>
          <p:nvPr>
            <p:ph type="subTitle" idx="4294967295"/>
          </p:nvPr>
        </p:nvSpPr>
        <p:spPr>
          <a:xfrm>
            <a:off x="0" y="0"/>
            <a:ext cx="8893175" cy="1752600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b="1" dirty="0" smtClean="0">
                <a:solidFill>
                  <a:srgbClr val="0033CC"/>
                </a:solidFill>
              </a:rPr>
              <a:t>ИЗУЧАЕМЫЕ ПРЕДМЕТЫ</a:t>
            </a:r>
          </a:p>
        </p:txBody>
      </p:sp>
      <p:sp>
        <p:nvSpPr>
          <p:cNvPr id="24581" name="Rectangle 5"/>
          <p:cNvSpPr>
            <a:spLocks noGrp="1"/>
          </p:cNvSpPr>
          <p:nvPr>
            <p:ph type="ctrTitle" idx="4294967295"/>
          </p:nvPr>
        </p:nvSpPr>
        <p:spPr bwMode="auto">
          <a:xfrm>
            <a:off x="107504" y="980729"/>
            <a:ext cx="8424936" cy="5328591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400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</a:t>
            </a: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Товароведение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Экспертиза товаров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Стандартизация и сертификация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Организация и технология торговли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Коммерческая деятельность</a:t>
            </a: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/>
            </a:r>
            <a:b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>- Внешнеэкономическая </a:t>
            </a: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деятельность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</a:t>
            </a: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>О</a:t>
            </a: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сновы логистики</a:t>
            </a: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/>
            </a:r>
            <a:b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>- Основы </a:t>
            </a: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маркетинга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>- Основы менеджмента</a:t>
            </a:r>
            <a:b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>- Основы </a:t>
            </a:r>
            <a:r>
              <a:rPr lang="ru-RU" sz="2400" b="1" cap="none" dirty="0" err="1" smtClean="0">
                <a:solidFill>
                  <a:schemeClr val="accent3">
                    <a:lumMod val="50000"/>
                  </a:schemeClr>
                </a:solidFill>
                <a:effectLst/>
              </a:rPr>
              <a:t>мерчендайзинга</a:t>
            </a: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/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>- Основы предпринимательства</a:t>
            </a: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/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Торговое оборудование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Бухгалтерский учет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>- Экономика </a:t>
            </a: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организации</a:t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>- </a:t>
            </a:r>
            <a:r>
              <a:rPr lang="ru-RU" sz="2400" b="1" cap="none" dirty="0">
                <a:solidFill>
                  <a:schemeClr val="accent3">
                    <a:lumMod val="50000"/>
                  </a:schemeClr>
                </a:solidFill>
                <a:effectLst/>
              </a:rPr>
              <a:t>Информационные технологии и др.</a:t>
            </a:r>
            <a: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  <a:t/>
            </a:r>
            <a:br>
              <a:rPr lang="ru-RU" sz="2400" b="1" cap="none" dirty="0" smtClean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400" b="1" cap="none" dirty="0" smtClean="0">
                <a:solidFill>
                  <a:schemeClr val="tx1"/>
                </a:solidFill>
                <a:effectLst/>
              </a:rPr>
              <a:t>                                                                  </a:t>
            </a:r>
          </a:p>
        </p:txBody>
      </p:sp>
      <p:pic>
        <p:nvPicPr>
          <p:cNvPr id="24583" name="Picture 7" descr="i?id=7e903acba3cd841426e3f8097e836cbdec75aec0-8386641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4295775"/>
            <a:ext cx="3419475" cy="25622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954726" y="188913"/>
            <a:ext cx="6189273" cy="79181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3200" b="1" cap="none" dirty="0" smtClean="0">
                <a:solidFill>
                  <a:srgbClr val="0033CC"/>
                </a:solidFill>
                <a:effectLst/>
              </a:rPr>
              <a:t>Возможность продолжения образования</a:t>
            </a:r>
          </a:p>
        </p:txBody>
      </p:sp>
      <p:sp>
        <p:nvSpPr>
          <p:cNvPr id="71683" name="Rectangle 3"/>
          <p:cNvSpPr>
            <a:spLocks noGrp="1"/>
          </p:cNvSpPr>
          <p:nvPr>
            <p:ph type="body" idx="4294967295"/>
          </p:nvPr>
        </p:nvSpPr>
        <p:spPr>
          <a:xfrm>
            <a:off x="-35942" y="1729969"/>
            <a:ext cx="9129438" cy="450734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altLang="ru-RU" sz="2600" b="1" dirty="0" smtClean="0">
                <a:solidFill>
                  <a:srgbClr val="03495C"/>
                </a:solidFill>
                <a:latin typeface="Bookman Old Style" pitchFamily="18" charset="0"/>
              </a:rPr>
              <a:t>       </a:t>
            </a:r>
            <a:r>
              <a:rPr lang="ru-RU" altLang="ru-RU" sz="2600" b="1" dirty="0" smtClean="0">
                <a:solidFill>
                  <a:schemeClr val="accent3">
                    <a:lumMod val="50000"/>
                  </a:schemeClr>
                </a:solidFill>
              </a:rPr>
              <a:t>Выпускники, закончившие колледж по нашей специальности, могут продолжить обучение в высших учебных заведениях:</a:t>
            </a:r>
          </a:p>
          <a:p>
            <a:pPr eaLnBrk="1" hangingPunct="1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q"/>
            </a:pPr>
            <a:r>
              <a:rPr lang="ru-RU" altLang="ru-RU" sz="2600" b="1" dirty="0" smtClean="0">
                <a:solidFill>
                  <a:srgbClr val="0B5395"/>
                </a:solidFill>
              </a:rPr>
              <a:t>«Белорусский торгово-экономический университет потребительской кооперации»</a:t>
            </a:r>
            <a:r>
              <a:rPr lang="ru-RU" altLang="ru-RU" sz="2600" b="1" dirty="0" smtClean="0">
                <a:solidFill>
                  <a:srgbClr val="03495C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2400"/>
              </a:spcBef>
              <a:buFont typeface="Wingdings" pitchFamily="2" charset="2"/>
              <a:buChar char="q"/>
            </a:pPr>
            <a:r>
              <a:rPr lang="ru-RU" altLang="ru-RU" sz="2600" b="1" dirty="0" smtClean="0">
                <a:solidFill>
                  <a:srgbClr val="0B5395"/>
                </a:solidFill>
              </a:rPr>
              <a:t>«Белорусский государственный экономический университет» </a:t>
            </a:r>
          </a:p>
          <a:p>
            <a:pPr eaLnBrk="1" hangingPunct="1">
              <a:spcBef>
                <a:spcPts val="2400"/>
              </a:spcBef>
              <a:buFont typeface="Wingdings" pitchFamily="2" charset="2"/>
              <a:buChar char="q"/>
            </a:pPr>
            <a:r>
              <a:rPr lang="ru-RU" altLang="ru-RU" sz="2600" b="1" dirty="0" smtClean="0">
                <a:solidFill>
                  <a:srgbClr val="0B5395"/>
                </a:solidFill>
              </a:rPr>
              <a:t>«Гомельский государственный университет им</a:t>
            </a:r>
            <a:r>
              <a:rPr lang="ru-RU" altLang="ru-RU" sz="2600" b="1" dirty="0" smtClean="0">
                <a:solidFill>
                  <a:srgbClr val="0B5395"/>
                </a:solidFill>
              </a:rPr>
              <a:t>. </a:t>
            </a:r>
            <a:r>
              <a:rPr lang="ru-RU" altLang="ru-RU" sz="2600" b="1" dirty="0" err="1" smtClean="0">
                <a:solidFill>
                  <a:srgbClr val="0B5395"/>
                </a:solidFill>
              </a:rPr>
              <a:t>Ф.Скорины</a:t>
            </a:r>
            <a:r>
              <a:rPr lang="ru-RU" altLang="ru-RU" sz="2600" b="1" dirty="0" smtClean="0">
                <a:solidFill>
                  <a:srgbClr val="0B5395"/>
                </a:solidFill>
              </a:rPr>
              <a:t>»</a:t>
            </a:r>
          </a:p>
          <a:p>
            <a:pPr eaLnBrk="1" hangingPunct="1">
              <a:spcBef>
                <a:spcPts val="2400"/>
              </a:spcBef>
              <a:buFont typeface="Wingdings" pitchFamily="2" charset="2"/>
              <a:buChar char="q"/>
            </a:pPr>
            <a:r>
              <a:rPr lang="ru-RU" altLang="ru-RU" sz="2600" b="1" dirty="0" smtClean="0">
                <a:solidFill>
                  <a:srgbClr val="0B5395"/>
                </a:solidFill>
              </a:rPr>
              <a:t>Белорусский государственный университет</a:t>
            </a:r>
            <a:endParaRPr lang="ru-RU" altLang="ru-RU" sz="2600" b="1" dirty="0" smtClean="0">
              <a:solidFill>
                <a:srgbClr val="0B5395"/>
              </a:solidFill>
            </a:endParaRPr>
          </a:p>
          <a:p>
            <a:pPr>
              <a:lnSpc>
                <a:spcPct val="90000"/>
              </a:lnSpc>
            </a:pPr>
            <a:endParaRPr lang="ru-RU" sz="2600" dirty="0" smtClean="0"/>
          </a:p>
        </p:txBody>
      </p:sp>
      <p:pic>
        <p:nvPicPr>
          <p:cNvPr id="1026" name="Picture 2" descr="https://avatars.mds.yandex.net/i?id=cf1a5f6edd6b92122c0e1dda26660f2ae875d432-7716203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94" y="1"/>
            <a:ext cx="3064148" cy="17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P3270129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12556" t="18013" r="18584"/>
          <a:stretch>
            <a:fillRect/>
          </a:stretch>
        </p:blipFill>
        <p:spPr bwMode="auto">
          <a:xfrm>
            <a:off x="1249171" y="1197665"/>
            <a:ext cx="6781771" cy="5650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5604" name="Rectangle 4"/>
          <p:cNvSpPr>
            <a:spLocks noGrp="1"/>
          </p:cNvSpPr>
          <p:nvPr>
            <p:ph type="ctrTitle" idx="4294967295"/>
          </p:nvPr>
        </p:nvSpPr>
        <p:spPr bwMode="auto">
          <a:xfrm>
            <a:off x="395288" y="188913"/>
            <a:ext cx="7772400" cy="863823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dirty="0" smtClean="0">
                <a:solidFill>
                  <a:srgbClr val="0033CC"/>
                </a:solidFill>
                <a:effectLst/>
              </a:rPr>
              <a:t>Дегустация товаров</a:t>
            </a:r>
          </a:p>
        </p:txBody>
      </p:sp>
    </p:spTree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10574</TotalTime>
  <Words>254</Words>
  <Application>Microsoft Office PowerPoint</Application>
  <PresentationFormat>Экран (4:3)</PresentationFormat>
  <Paragraphs>76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Учреждение образования «ГОМЕЛЬСКИЙ ТОРГОВО-ЭКОНОМИЧЕСКИЙ КОЛЛЕДЖ» БЕЛКООПСОЮЗА </vt:lpstr>
      <vt:lpstr> КВАЛИФИКАЦИЯ: ТОВАРОВЕД  ФОРМЫ ПОЛУЧЕНИЯ ОБРАЗОВАНИЯ:   дневная на основе общего базового образования (9 классов) срок обучения 2 года 10 месяцев и общего среднего образования (11 классов) срок обучения 1 год 10 месяцев   заочная на основе общего среднего образования (11 классов) срок обучения 2 года 7 месяцев и профессионально-технического  образования срок обучения 1 год 10 месяцев </vt:lpstr>
      <vt:lpstr>ТОВАРОВЕД</vt:lpstr>
      <vt:lpstr>Сферы деятельности и занимаемые должности </vt:lpstr>
      <vt:lpstr> ДОЛЖНОСТНЫЕ ОБЯЗАННОСТИ ТОВАРОВЕДА </vt:lpstr>
      <vt:lpstr>ТрЕБОВАНИЯ К  ЗНАНИЯМ И УМЕНИЯМ</vt:lpstr>
      <vt:lpstr>- Товароведение - Экспертиза товаров - Стандартизация и сертификация - Организация и технология торговли - Коммерческая деятельность - Внешнеэкономическая деятельность - Основы логистики - Основы маркетинга - Основы менеджмента - Основы мерчендайзинга - Основы предпринимательства - Торговое оборудование - Бухгалтерский учет - Экономика организации - Информационные технологии и др.                                                                   </vt:lpstr>
      <vt:lpstr>Возможность продолжения образования</vt:lpstr>
      <vt:lpstr>Дегустация товаров</vt:lpstr>
      <vt:lpstr>МЫ-БУДУЩИЕ ТОВАРОВЕДЫ!</vt:lpstr>
      <vt:lpstr>Презентация PowerPoint</vt:lpstr>
      <vt:lpstr>Белорусский республиканский союз потребительских обществ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УО ГОМЕЛЬСКИЙ ТОРГОВО-ЭКОНОМИЧЕСКИЙ КОЛЛЕДЖ БЕЛКООПСОЮЗА СПЕЦИАЛЬНОСТЬ: 2-25 01 10 35 «КОММЕРЧЕСКАЯ ДЕЯТЕЛЬНОСТЬ» (товароведное направление)</dc:title>
  <dc:creator>гтэк</dc:creator>
  <cp:lastModifiedBy>Цикловая комиссия</cp:lastModifiedBy>
  <cp:revision>77</cp:revision>
  <cp:lastPrinted>2023-01-30T10:02:30Z</cp:lastPrinted>
  <dcterms:created xsi:type="dcterms:W3CDTF">2011-06-28T08:37:13Z</dcterms:created>
  <dcterms:modified xsi:type="dcterms:W3CDTF">2023-02-15T10:20:55Z</dcterms:modified>
</cp:coreProperties>
</file>